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93" r:id="rId7"/>
    <p:sldId id="260" r:id="rId8"/>
    <p:sldId id="261" r:id="rId9"/>
    <p:sldId id="262" r:id="rId10"/>
    <p:sldId id="263" r:id="rId11"/>
    <p:sldId id="264" r:id="rId12"/>
    <p:sldId id="287" r:id="rId13"/>
    <p:sldId id="265" r:id="rId14"/>
    <p:sldId id="266" r:id="rId15"/>
    <p:sldId id="267" r:id="rId16"/>
    <p:sldId id="269" r:id="rId17"/>
    <p:sldId id="270" r:id="rId18"/>
    <p:sldId id="271" r:id="rId19"/>
    <p:sldId id="272" r:id="rId20"/>
    <p:sldId id="274" r:id="rId21"/>
    <p:sldId id="289" r:id="rId22"/>
    <p:sldId id="290" r:id="rId23"/>
    <p:sldId id="278" r:id="rId24"/>
    <p:sldId id="276" r:id="rId25"/>
    <p:sldId id="288" r:id="rId26"/>
    <p:sldId id="279" r:id="rId27"/>
    <p:sldId id="277" r:id="rId28"/>
    <p:sldId id="294" r:id="rId29"/>
    <p:sldId id="281" r:id="rId30"/>
    <p:sldId id="291" r:id="rId31"/>
    <p:sldId id="283" r:id="rId32"/>
    <p:sldId id="284" r:id="rId33"/>
    <p:sldId id="285" r:id="rId34"/>
    <p:sldId id="286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urabh" initials="S" lastIdx="1" clrIdx="0">
    <p:extLst>
      <p:ext uri="{19B8F6BF-5375-455C-9EA6-DF929625EA0E}">
        <p15:presenceInfo xmlns:p15="http://schemas.microsoft.com/office/powerpoint/2012/main" userId="Saurab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843" autoAdjust="0"/>
  </p:normalViewPr>
  <p:slideViewPr>
    <p:cSldViewPr snapToGrid="0">
      <p:cViewPr varScale="1">
        <p:scale>
          <a:sx n="100" d="100"/>
          <a:sy n="100" d="100"/>
        </p:scale>
        <p:origin x="13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8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21ADBCB-E353-4E29-B249-2EE1F85A8635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5280">
              <a:lnSpc>
                <a:spcPct val="100000"/>
              </a:lnSpc>
            </a:pP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MPP-Massively Parallel Processing 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 large number of processors (or separate computers) to perform a set of coordinated computations in parallel </a:t>
            </a:r>
          </a:p>
          <a:p>
            <a:pPr marL="216000" indent="-215280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there are more microprocessors in a node than there are nodes in the commodity cluster, then the dominant mode of parallelism is at the second level and this is referred to as a “</a:t>
            </a: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constellation”</a:t>
            </a:r>
          </a:p>
          <a:p>
            <a:pPr marL="216000" indent="-215280">
              <a:lnSpc>
                <a:spcPct val="100000"/>
              </a:lnSpc>
            </a:pPr>
            <a:endParaRPr lang="en-US" sz="20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20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5180040" y="0"/>
            <a:ext cx="3959280" cy="33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*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5180040" y="6512040"/>
            <a:ext cx="3959280" cy="34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7B38556-C52F-4589-BCF0-6B7D2AD867B0}" type="slidenum"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6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5280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system's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Rmax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score describes its maximal achieved performance; the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Rpeak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score describes its theoretical peak performance. Values for both scores are usually represented in </a:t>
            </a:r>
            <a:r>
              <a:rPr lang="en-US" sz="20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teraFLOPS</a:t>
            </a:r>
            <a:r>
              <a:rPr lang="en-US" sz="20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or </a:t>
            </a:r>
            <a:r>
              <a:rPr lang="en-US" sz="20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petaFLOPS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5180040" y="0"/>
            <a:ext cx="3959280" cy="33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*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5180040" y="6512040"/>
            <a:ext cx="3959280" cy="34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B42C811-FC78-4073-9C80-EED384FE387B}" type="slidenum"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Multicore: optimized processor cores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Many cores:  simplified cores (not fully optimized cores)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5180040" y="0"/>
            <a:ext cx="3959280" cy="33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*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5180040" y="6512040"/>
            <a:ext cx="3959280" cy="34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683068D-6F0F-4CBC-A5FD-19300AAC1103}" type="slidenum"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18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5180040" y="0"/>
            <a:ext cx="3959280" cy="33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*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5180040" y="6512040"/>
            <a:ext cx="3959280" cy="34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E45D4C7-4DCD-41F5-AA40-9E7C5A030AD5}" type="slidenum"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19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5180040" y="0"/>
            <a:ext cx="3959280" cy="33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*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5180040" y="6512040"/>
            <a:ext cx="3959280" cy="34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E45D4C7-4DCD-41F5-AA40-9E7C5A030AD5}" type="slidenum"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20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5585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5180040" y="0"/>
            <a:ext cx="3959280" cy="33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*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5180040" y="6512040"/>
            <a:ext cx="3959280" cy="34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E45D4C7-4DCD-41F5-AA40-9E7C5A030AD5}" type="slidenum"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5954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With every "tick" cycle, look for Intel to advance manufacturing process technology and continue to deliver the expected benefits of Moore’s Law to users.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 alternating “tock” cycles, expect Intel to use the previous “tick” cycle’s manufacturing process technologies to introduce the next big innovation in processor microarchitecture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5180040" y="0"/>
            <a:ext cx="3959280" cy="33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*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5180040" y="6512040"/>
            <a:ext cx="3959280" cy="34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03A530F-A601-49ED-8BC3-C47F2B0AD866}" type="slidenum"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Smith waterman –bio informatics , for sequence alignment</a:t>
            </a:r>
          </a:p>
          <a:p>
            <a:pPr marL="216000" indent="-215280"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 net 3= 10Gpbs</a:t>
            </a:r>
          </a:p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 net 2 = 2.5 Gpbs</a:t>
            </a:r>
          </a:p>
          <a:p>
            <a:pPr marL="216000" indent="-215280"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5180040" y="0"/>
            <a:ext cx="3959280" cy="33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*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5180040" y="6512040"/>
            <a:ext cx="3959280" cy="34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026E1C2-862B-4747-9770-1CE4DDC764FE}" type="slidenum"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0" name="Picture 39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4984920" y="6429240"/>
            <a:ext cx="415764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 anchor="b"/>
          <a:lstStyle/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Picture 2"/>
          <p:cNvPicPr/>
          <p:nvPr/>
        </p:nvPicPr>
        <p:blipFill>
          <a:blip r:embed="rId14"/>
          <a:stretch/>
        </p:blipFill>
        <p:spPr>
          <a:xfrm>
            <a:off x="179640" y="142920"/>
            <a:ext cx="635040" cy="44928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0" y="4664160"/>
            <a:ext cx="9149040" cy="360"/>
          </a:xfrm>
          <a:prstGeom prst="rtTriangle">
            <a:avLst/>
          </a:prstGeom>
          <a:gradFill>
            <a:gsLst>
              <a:gs pos="0">
                <a:srgbClr val="1A4F8F"/>
              </a:gs>
              <a:gs pos="100000">
                <a:srgbClr val="5F90D8"/>
              </a:gs>
            </a:gsLst>
            <a:lin ang="3000000"/>
          </a:gradFill>
          <a:ln w="12600">
            <a:noFill/>
          </a:ln>
          <a:effectLst>
            <a:outerShdw dist="381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3"/>
          <p:cNvSpPr/>
          <p:nvPr/>
        </p:nvSpPr>
        <p:spPr>
          <a:xfrm>
            <a:off x="1996920" y="6429240"/>
            <a:ext cx="415764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 anchor="b"/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© Centre for Development of Advanced Computing, Pune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2"/>
          <p:cNvPicPr/>
          <p:nvPr/>
        </p:nvPicPr>
        <p:blipFill>
          <a:blip r:embed="rId14"/>
          <a:stretch/>
        </p:blipFill>
        <p:spPr>
          <a:xfrm>
            <a:off x="179640" y="142920"/>
            <a:ext cx="635040" cy="449280"/>
          </a:xfrm>
          <a:prstGeom prst="rect">
            <a:avLst/>
          </a:prstGeom>
          <a:ln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2464920" y="6429240"/>
            <a:ext cx="415764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 anchor="b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© Centre for Development of Advanced Computing, Pune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" name="Picture 2"/>
          <p:cNvPicPr/>
          <p:nvPr/>
        </p:nvPicPr>
        <p:blipFill>
          <a:blip r:embed="rId14"/>
          <a:stretch/>
        </p:blipFill>
        <p:spPr>
          <a:xfrm>
            <a:off x="179640" y="142920"/>
            <a:ext cx="635040" cy="449280"/>
          </a:xfrm>
          <a:prstGeom prst="rect">
            <a:avLst/>
          </a:prstGeom>
          <a:ln>
            <a:noFill/>
          </a:ln>
        </p:spPr>
      </p:pic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10" Type="http://schemas.openxmlformats.org/officeDocument/2006/relationships/image" Target="../media/image44.jpe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685800" y="1752480"/>
            <a:ext cx="7770960" cy="182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4400" b="0" strike="noStrike" spc="-1" dirty="0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Recent Trends in Supercomputing Architecture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685800" y="3611520"/>
            <a:ext cx="7770960" cy="11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7200" y="148104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CustomShape 2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Operating Systems</a:t>
            </a:r>
            <a:r>
              <a:rPr lang="en-US" sz="3600" b="1" strike="noStrike" spc="-1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Arial"/>
              </a:rPr>
              <a:t> Family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5715000" y="4768920"/>
            <a:ext cx="912960" cy="358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4"/>
          <p:cNvSpPr/>
          <p:nvPr/>
        </p:nvSpPr>
        <p:spPr>
          <a:xfrm>
            <a:off x="5843520" y="5638680"/>
            <a:ext cx="1570320" cy="60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4C4C4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Source: Top500.org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8D82BCE7-7092-4CB2-8782-6CABF82BE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1179"/>
            <a:ext cx="4637841" cy="322774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D3A393E-0480-46D4-AD41-A92E60E26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653" y="1541179"/>
            <a:ext cx="4496441" cy="32277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7200" y="148104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CustomShape 2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Accelerator/Co-Processor </a:t>
            </a:r>
            <a:r>
              <a:rPr lang="en-US" sz="3600" b="1" strike="noStrike" spc="-1" dirty="0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Arial"/>
              </a:rPr>
              <a:t>Family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5715000" y="4768920"/>
            <a:ext cx="912960" cy="358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4"/>
          <p:cNvSpPr/>
          <p:nvPr/>
        </p:nvSpPr>
        <p:spPr>
          <a:xfrm>
            <a:off x="5843520" y="5638680"/>
            <a:ext cx="1570320" cy="60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4C4C4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Source: Top500.org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AB28BAA-E9B4-429B-9A99-6027141A1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5" y="1511259"/>
            <a:ext cx="4685330" cy="3386782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6426E96-D8DD-4959-9593-22DBF12BC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76" y="1613999"/>
            <a:ext cx="4394718" cy="328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14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685800" y="1752480"/>
            <a:ext cx="7770960" cy="182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4000" b="1" strike="noStrike" spc="-1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DejaVu Sans"/>
              </a:rPr>
              <a:t>Recent </a:t>
            </a:r>
            <a:r>
              <a:rPr lang="en-US" sz="4000" b="0" strike="noStrike" spc="-1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Trends </a:t>
            </a:r>
            <a:r>
              <a:rPr lang="en-US" sz="4000" b="1" strike="noStrike" spc="-1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Arial"/>
              </a:rPr>
              <a:t>In HPC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914400" y="76320"/>
            <a:ext cx="7313760" cy="79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Top10 (</a:t>
            </a:r>
            <a:r>
              <a:rPr lang="en-US" sz="4400" spc="-1" dirty="0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June</a:t>
            </a:r>
            <a:r>
              <a:rPr lang="en-US" sz="4400" b="0" strike="noStrike" spc="-1" dirty="0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2019)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5778ED-6332-46E7-849A-AFF6618B8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" y="942975"/>
            <a:ext cx="8961747" cy="504860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Top 10 Supercomputers in India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75E330A5-8E9E-4C87-90B9-919F9F7FF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8" y="1101012"/>
            <a:ext cx="5001323" cy="5113176"/>
          </a:xfrm>
          <a:prstGeom prst="rect">
            <a:avLst/>
          </a:prstGeom>
        </p:spPr>
      </p:pic>
      <p:pic>
        <p:nvPicPr>
          <p:cNvPr id="7" name="Picture 6" descr="A close up of a green screen&#10;&#10;Description automatically generated">
            <a:extLst>
              <a:ext uri="{FF2B5EF4-FFF2-40B4-BE49-F238E27FC236}">
                <a16:creationId xmlns:a16="http://schemas.microsoft.com/office/drawing/2014/main" id="{B9405F4E-49F0-4A5F-B245-948E4300D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621" y="1101012"/>
            <a:ext cx="3115110" cy="51131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457200" y="148104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2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Architecture Trends across recent years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Shape 185"/>
          <p:cNvPicPr/>
          <p:nvPr/>
        </p:nvPicPr>
        <p:blipFill>
          <a:blip r:embed="rId2"/>
          <a:srcRect l="478"/>
          <a:stretch/>
        </p:blipFill>
        <p:spPr>
          <a:xfrm>
            <a:off x="1023840" y="1434960"/>
            <a:ext cx="7140600" cy="4181760"/>
          </a:xfrm>
          <a:prstGeom prst="rect">
            <a:avLst/>
          </a:prstGeom>
          <a:ln>
            <a:noFill/>
          </a:ln>
        </p:spPr>
      </p:pic>
      <p:sp>
        <p:nvSpPr>
          <p:cNvPr id="127" name="CustomShape 3"/>
          <p:cNvSpPr/>
          <p:nvPr/>
        </p:nvSpPr>
        <p:spPr>
          <a:xfrm>
            <a:off x="7316640" y="6119640"/>
            <a:ext cx="15703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4C4C4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Source: Top500.org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85800" y="1752480"/>
            <a:ext cx="7770960" cy="182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Importance of Muticore and ManyCore Architecture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457200" y="148104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Moore’s law has hit the wall!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Reduced to 20% improvement of Processor Performance per year from 2002(earlier 52%).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Brick Wall = (Heat Wall + ILP Wall + Memory Wall)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Maximum Power Dissipation of Air-Cooled Chips reached its limits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~ 130 Watts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Little Instruction Level Parallelism (ILP) left to exploit efficiently.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Memory wall has been hit, unchanged memory latency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2, 4, 8, 16 Cores/Chip are Common.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100 Cores chip have already been announced!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Thousands of cores chips already at Drawing Board Level!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Sea Change in Chip Design Today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258840" y="2008080"/>
            <a:ext cx="1582920" cy="1438560"/>
          </a:xfrm>
          <a:prstGeom prst="rect">
            <a:avLst/>
          </a:prstGeom>
          <a:solidFill>
            <a:srgbClr val="538CD5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CustomShape 2"/>
          <p:cNvSpPr/>
          <p:nvPr/>
        </p:nvSpPr>
        <p:spPr>
          <a:xfrm>
            <a:off x="330120" y="2079720"/>
            <a:ext cx="1440000" cy="129384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Processor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258840" y="3448080"/>
            <a:ext cx="1582920" cy="25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4C4C4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Single core CPU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1982880" y="2000160"/>
            <a:ext cx="1582920" cy="1440000"/>
          </a:xfrm>
          <a:prstGeom prst="rect">
            <a:avLst/>
          </a:prstGeom>
          <a:solidFill>
            <a:srgbClr val="538CD5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5"/>
          <p:cNvSpPr/>
          <p:nvPr/>
        </p:nvSpPr>
        <p:spPr>
          <a:xfrm>
            <a:off x="2055960" y="2108160"/>
            <a:ext cx="646200" cy="123192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6"/>
          <p:cNvSpPr/>
          <p:nvPr/>
        </p:nvSpPr>
        <p:spPr>
          <a:xfrm>
            <a:off x="1982880" y="3413160"/>
            <a:ext cx="1582920" cy="25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4C4C4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Dual core CPU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7"/>
          <p:cNvSpPr/>
          <p:nvPr/>
        </p:nvSpPr>
        <p:spPr>
          <a:xfrm>
            <a:off x="2847960" y="2108160"/>
            <a:ext cx="646200" cy="123192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8"/>
          <p:cNvSpPr/>
          <p:nvPr/>
        </p:nvSpPr>
        <p:spPr>
          <a:xfrm>
            <a:off x="3711600" y="2013120"/>
            <a:ext cx="1582920" cy="1440000"/>
          </a:xfrm>
          <a:prstGeom prst="rect">
            <a:avLst/>
          </a:prstGeom>
          <a:solidFill>
            <a:srgbClr val="538CD5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CustomShape 9"/>
          <p:cNvSpPr/>
          <p:nvPr/>
        </p:nvSpPr>
        <p:spPr>
          <a:xfrm>
            <a:off x="3711600" y="3454560"/>
            <a:ext cx="1582920" cy="25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4C4C4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Quad core CPU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10"/>
          <p:cNvSpPr/>
          <p:nvPr/>
        </p:nvSpPr>
        <p:spPr>
          <a:xfrm>
            <a:off x="3819600" y="2082960"/>
            <a:ext cx="646920" cy="57456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11"/>
          <p:cNvSpPr/>
          <p:nvPr/>
        </p:nvSpPr>
        <p:spPr>
          <a:xfrm>
            <a:off x="3819600" y="2808360"/>
            <a:ext cx="646920" cy="57456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12"/>
          <p:cNvSpPr/>
          <p:nvPr/>
        </p:nvSpPr>
        <p:spPr>
          <a:xfrm>
            <a:off x="4539600" y="2082960"/>
            <a:ext cx="646920" cy="57456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13"/>
          <p:cNvSpPr/>
          <p:nvPr/>
        </p:nvSpPr>
        <p:spPr>
          <a:xfrm>
            <a:off x="4539600" y="2808360"/>
            <a:ext cx="646920" cy="57456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14"/>
          <p:cNvSpPr/>
          <p:nvPr/>
        </p:nvSpPr>
        <p:spPr>
          <a:xfrm>
            <a:off x="5438880" y="2013120"/>
            <a:ext cx="1582920" cy="1440000"/>
          </a:xfrm>
          <a:prstGeom prst="rect">
            <a:avLst/>
          </a:prstGeom>
          <a:solidFill>
            <a:srgbClr val="538CD5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15"/>
          <p:cNvSpPr/>
          <p:nvPr/>
        </p:nvSpPr>
        <p:spPr>
          <a:xfrm>
            <a:off x="5438880" y="3454560"/>
            <a:ext cx="1582920" cy="25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4C4C4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Eight core CPU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16"/>
          <p:cNvSpPr/>
          <p:nvPr/>
        </p:nvSpPr>
        <p:spPr>
          <a:xfrm>
            <a:off x="5540400" y="2071800"/>
            <a:ext cx="286560" cy="64044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17"/>
          <p:cNvSpPr/>
          <p:nvPr/>
        </p:nvSpPr>
        <p:spPr>
          <a:xfrm>
            <a:off x="5900400" y="2072520"/>
            <a:ext cx="286560" cy="64044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18"/>
          <p:cNvSpPr/>
          <p:nvPr/>
        </p:nvSpPr>
        <p:spPr>
          <a:xfrm>
            <a:off x="6260760" y="2076480"/>
            <a:ext cx="286560" cy="64044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19"/>
          <p:cNvSpPr/>
          <p:nvPr/>
        </p:nvSpPr>
        <p:spPr>
          <a:xfrm>
            <a:off x="6620760" y="2076480"/>
            <a:ext cx="286560" cy="64044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0"/>
          <p:cNvSpPr/>
          <p:nvPr/>
        </p:nvSpPr>
        <p:spPr>
          <a:xfrm>
            <a:off x="5553000" y="2803680"/>
            <a:ext cx="286560" cy="58572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21"/>
          <p:cNvSpPr/>
          <p:nvPr/>
        </p:nvSpPr>
        <p:spPr>
          <a:xfrm>
            <a:off x="5913360" y="2799720"/>
            <a:ext cx="286560" cy="59076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2"/>
          <p:cNvSpPr/>
          <p:nvPr/>
        </p:nvSpPr>
        <p:spPr>
          <a:xfrm>
            <a:off x="6273360" y="2803680"/>
            <a:ext cx="286560" cy="59076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6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23"/>
          <p:cNvSpPr/>
          <p:nvPr/>
        </p:nvSpPr>
        <p:spPr>
          <a:xfrm>
            <a:off x="6633360" y="2803680"/>
            <a:ext cx="286560" cy="59076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7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4"/>
          <p:cNvSpPr/>
          <p:nvPr/>
        </p:nvSpPr>
        <p:spPr>
          <a:xfrm>
            <a:off x="7191360" y="1996920"/>
            <a:ext cx="1582920" cy="1440000"/>
          </a:xfrm>
          <a:prstGeom prst="rect">
            <a:avLst/>
          </a:prstGeom>
          <a:solidFill>
            <a:srgbClr val="538CD5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25"/>
          <p:cNvSpPr/>
          <p:nvPr/>
        </p:nvSpPr>
        <p:spPr>
          <a:xfrm>
            <a:off x="7191360" y="3436920"/>
            <a:ext cx="1582920" cy="25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4C4C4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Sixteen core CPU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6"/>
          <p:cNvSpPr/>
          <p:nvPr/>
        </p:nvSpPr>
        <p:spPr>
          <a:xfrm>
            <a:off x="7299360" y="2030400"/>
            <a:ext cx="286560" cy="29268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27"/>
          <p:cNvSpPr/>
          <p:nvPr/>
        </p:nvSpPr>
        <p:spPr>
          <a:xfrm rot="5400000">
            <a:off x="7299000" y="2036160"/>
            <a:ext cx="2898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90000" rIns="46800" bIns="90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8"/>
          <p:cNvSpPr/>
          <p:nvPr/>
        </p:nvSpPr>
        <p:spPr>
          <a:xfrm>
            <a:off x="7659360" y="2031480"/>
            <a:ext cx="286560" cy="2916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29"/>
          <p:cNvSpPr/>
          <p:nvPr/>
        </p:nvSpPr>
        <p:spPr>
          <a:xfrm rot="5400000">
            <a:off x="7659360" y="2036520"/>
            <a:ext cx="28908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90000" rIns="46800" bIns="90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30"/>
          <p:cNvSpPr/>
          <p:nvPr/>
        </p:nvSpPr>
        <p:spPr>
          <a:xfrm>
            <a:off x="8019720" y="2035440"/>
            <a:ext cx="286560" cy="28764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31"/>
          <p:cNvSpPr/>
          <p:nvPr/>
        </p:nvSpPr>
        <p:spPr>
          <a:xfrm rot="5400000">
            <a:off x="8021880" y="2038680"/>
            <a:ext cx="28512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90000" rIns="46800" bIns="90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32"/>
          <p:cNvSpPr/>
          <p:nvPr/>
        </p:nvSpPr>
        <p:spPr>
          <a:xfrm>
            <a:off x="8379720" y="2035440"/>
            <a:ext cx="286560" cy="28764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33"/>
          <p:cNvSpPr/>
          <p:nvPr/>
        </p:nvSpPr>
        <p:spPr>
          <a:xfrm rot="5400000">
            <a:off x="8381880" y="2038680"/>
            <a:ext cx="28512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90000" rIns="46800" bIns="90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34"/>
          <p:cNvSpPr/>
          <p:nvPr/>
        </p:nvSpPr>
        <p:spPr>
          <a:xfrm>
            <a:off x="7299360" y="2383920"/>
            <a:ext cx="286560" cy="29268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35"/>
          <p:cNvSpPr/>
          <p:nvPr/>
        </p:nvSpPr>
        <p:spPr>
          <a:xfrm rot="5400000">
            <a:off x="7299000" y="2389680"/>
            <a:ext cx="2898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90000" rIns="46800" bIns="90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36"/>
          <p:cNvSpPr/>
          <p:nvPr/>
        </p:nvSpPr>
        <p:spPr>
          <a:xfrm>
            <a:off x="7659360" y="2384640"/>
            <a:ext cx="286560" cy="2916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37"/>
          <p:cNvSpPr/>
          <p:nvPr/>
        </p:nvSpPr>
        <p:spPr>
          <a:xfrm rot="5400000">
            <a:off x="7659360" y="2390040"/>
            <a:ext cx="28908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90000" rIns="46800" bIns="90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38"/>
          <p:cNvSpPr/>
          <p:nvPr/>
        </p:nvSpPr>
        <p:spPr>
          <a:xfrm>
            <a:off x="8019720" y="2388600"/>
            <a:ext cx="286560" cy="28764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39"/>
          <p:cNvSpPr/>
          <p:nvPr/>
        </p:nvSpPr>
        <p:spPr>
          <a:xfrm rot="5400000">
            <a:off x="8021880" y="2392200"/>
            <a:ext cx="28512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90000" rIns="46800" bIns="90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6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40"/>
          <p:cNvSpPr/>
          <p:nvPr/>
        </p:nvSpPr>
        <p:spPr>
          <a:xfrm>
            <a:off x="8379720" y="2388600"/>
            <a:ext cx="286560" cy="28764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41"/>
          <p:cNvSpPr/>
          <p:nvPr/>
        </p:nvSpPr>
        <p:spPr>
          <a:xfrm rot="5400000">
            <a:off x="8381880" y="2392200"/>
            <a:ext cx="28512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90000" rIns="46800" bIns="90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7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42"/>
          <p:cNvSpPr/>
          <p:nvPr/>
        </p:nvSpPr>
        <p:spPr>
          <a:xfrm>
            <a:off x="7299360" y="2751480"/>
            <a:ext cx="286560" cy="29268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43"/>
          <p:cNvSpPr/>
          <p:nvPr/>
        </p:nvSpPr>
        <p:spPr>
          <a:xfrm rot="5400000">
            <a:off x="7299000" y="2756880"/>
            <a:ext cx="2898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90000" rIns="46800" bIns="90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8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44"/>
          <p:cNvSpPr/>
          <p:nvPr/>
        </p:nvSpPr>
        <p:spPr>
          <a:xfrm>
            <a:off x="7659360" y="2752200"/>
            <a:ext cx="286560" cy="2916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45"/>
          <p:cNvSpPr/>
          <p:nvPr/>
        </p:nvSpPr>
        <p:spPr>
          <a:xfrm rot="5400000">
            <a:off x="7659360" y="2757600"/>
            <a:ext cx="28908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90000" rIns="46800" bIns="90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9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46"/>
          <p:cNvSpPr/>
          <p:nvPr/>
        </p:nvSpPr>
        <p:spPr>
          <a:xfrm>
            <a:off x="8019720" y="2756160"/>
            <a:ext cx="286560" cy="28764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47"/>
          <p:cNvSpPr/>
          <p:nvPr/>
        </p:nvSpPr>
        <p:spPr>
          <a:xfrm rot="5400000">
            <a:off x="8021880" y="2759760"/>
            <a:ext cx="28512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90000" rIns="46800" bIns="90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48"/>
          <p:cNvSpPr/>
          <p:nvPr/>
        </p:nvSpPr>
        <p:spPr>
          <a:xfrm>
            <a:off x="8379720" y="2756160"/>
            <a:ext cx="286560" cy="28764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CustomShape 49"/>
          <p:cNvSpPr/>
          <p:nvPr/>
        </p:nvSpPr>
        <p:spPr>
          <a:xfrm rot="5400000">
            <a:off x="8381880" y="2759760"/>
            <a:ext cx="28512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90000" rIns="46800" bIns="90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50"/>
          <p:cNvSpPr/>
          <p:nvPr/>
        </p:nvSpPr>
        <p:spPr>
          <a:xfrm>
            <a:off x="7299360" y="3111120"/>
            <a:ext cx="286560" cy="29268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51"/>
          <p:cNvSpPr/>
          <p:nvPr/>
        </p:nvSpPr>
        <p:spPr>
          <a:xfrm rot="5400000">
            <a:off x="7299000" y="3116880"/>
            <a:ext cx="28980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90000" rIns="46800" bIns="90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52"/>
          <p:cNvSpPr/>
          <p:nvPr/>
        </p:nvSpPr>
        <p:spPr>
          <a:xfrm>
            <a:off x="7659360" y="3112200"/>
            <a:ext cx="286560" cy="2916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53"/>
          <p:cNvSpPr/>
          <p:nvPr/>
        </p:nvSpPr>
        <p:spPr>
          <a:xfrm rot="5400000">
            <a:off x="7659360" y="3117240"/>
            <a:ext cx="28908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90000" rIns="46800" bIns="90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13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54"/>
          <p:cNvSpPr/>
          <p:nvPr/>
        </p:nvSpPr>
        <p:spPr>
          <a:xfrm>
            <a:off x="8019720" y="3116160"/>
            <a:ext cx="286560" cy="28764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55"/>
          <p:cNvSpPr/>
          <p:nvPr/>
        </p:nvSpPr>
        <p:spPr>
          <a:xfrm rot="5400000">
            <a:off x="8021880" y="3119400"/>
            <a:ext cx="28512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90000" rIns="46800" bIns="90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14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56"/>
          <p:cNvSpPr/>
          <p:nvPr/>
        </p:nvSpPr>
        <p:spPr>
          <a:xfrm>
            <a:off x="8379720" y="3116160"/>
            <a:ext cx="286560" cy="28764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57"/>
          <p:cNvSpPr/>
          <p:nvPr/>
        </p:nvSpPr>
        <p:spPr>
          <a:xfrm rot="5400000">
            <a:off x="8381880" y="3119400"/>
            <a:ext cx="285120" cy="2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800" tIns="90000" rIns="46800" bIns="90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15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58"/>
          <p:cNvSpPr/>
          <p:nvPr/>
        </p:nvSpPr>
        <p:spPr>
          <a:xfrm>
            <a:off x="1547640" y="4538520"/>
            <a:ext cx="6191280" cy="1509840"/>
          </a:xfrm>
          <a:prstGeom prst="rect">
            <a:avLst/>
          </a:prstGeom>
          <a:solidFill>
            <a:srgbClr val="538CD5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59"/>
          <p:cNvSpPr/>
          <p:nvPr/>
        </p:nvSpPr>
        <p:spPr>
          <a:xfrm>
            <a:off x="1641960" y="4610520"/>
            <a:ext cx="286560" cy="29268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60"/>
          <p:cNvSpPr/>
          <p:nvPr/>
        </p:nvSpPr>
        <p:spPr>
          <a:xfrm>
            <a:off x="2001960" y="4611240"/>
            <a:ext cx="286560" cy="29196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61"/>
          <p:cNvSpPr/>
          <p:nvPr/>
        </p:nvSpPr>
        <p:spPr>
          <a:xfrm>
            <a:off x="2361960" y="4615200"/>
            <a:ext cx="286560" cy="2880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CustomShape 62"/>
          <p:cNvSpPr/>
          <p:nvPr/>
        </p:nvSpPr>
        <p:spPr>
          <a:xfrm>
            <a:off x="2722320" y="4615200"/>
            <a:ext cx="286560" cy="2880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3" name="CustomShape 63"/>
          <p:cNvSpPr/>
          <p:nvPr/>
        </p:nvSpPr>
        <p:spPr>
          <a:xfrm>
            <a:off x="1641960" y="4964040"/>
            <a:ext cx="286560" cy="29268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CustomShape 64"/>
          <p:cNvSpPr/>
          <p:nvPr/>
        </p:nvSpPr>
        <p:spPr>
          <a:xfrm>
            <a:off x="2001960" y="4965120"/>
            <a:ext cx="286560" cy="29196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65"/>
          <p:cNvSpPr/>
          <p:nvPr/>
        </p:nvSpPr>
        <p:spPr>
          <a:xfrm>
            <a:off x="2361960" y="4968720"/>
            <a:ext cx="286560" cy="2880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66"/>
          <p:cNvSpPr/>
          <p:nvPr/>
        </p:nvSpPr>
        <p:spPr>
          <a:xfrm>
            <a:off x="2722320" y="4968720"/>
            <a:ext cx="286560" cy="2880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67"/>
          <p:cNvSpPr/>
          <p:nvPr/>
        </p:nvSpPr>
        <p:spPr>
          <a:xfrm>
            <a:off x="1641960" y="5331600"/>
            <a:ext cx="286560" cy="29268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68"/>
          <p:cNvSpPr/>
          <p:nvPr/>
        </p:nvSpPr>
        <p:spPr>
          <a:xfrm>
            <a:off x="2001960" y="5332680"/>
            <a:ext cx="286560" cy="29196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69"/>
          <p:cNvSpPr/>
          <p:nvPr/>
        </p:nvSpPr>
        <p:spPr>
          <a:xfrm>
            <a:off x="2361960" y="5336640"/>
            <a:ext cx="286560" cy="2880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70"/>
          <p:cNvSpPr/>
          <p:nvPr/>
        </p:nvSpPr>
        <p:spPr>
          <a:xfrm>
            <a:off x="2722320" y="5336640"/>
            <a:ext cx="286560" cy="2880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71"/>
          <p:cNvSpPr/>
          <p:nvPr/>
        </p:nvSpPr>
        <p:spPr>
          <a:xfrm>
            <a:off x="1641960" y="5691600"/>
            <a:ext cx="286560" cy="29268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72"/>
          <p:cNvSpPr/>
          <p:nvPr/>
        </p:nvSpPr>
        <p:spPr>
          <a:xfrm>
            <a:off x="2001960" y="5692680"/>
            <a:ext cx="286560" cy="29196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73"/>
          <p:cNvSpPr/>
          <p:nvPr/>
        </p:nvSpPr>
        <p:spPr>
          <a:xfrm>
            <a:off x="2361960" y="5696640"/>
            <a:ext cx="286560" cy="2880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74"/>
          <p:cNvSpPr/>
          <p:nvPr/>
        </p:nvSpPr>
        <p:spPr>
          <a:xfrm>
            <a:off x="2722320" y="5696640"/>
            <a:ext cx="286560" cy="2880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75"/>
          <p:cNvSpPr/>
          <p:nvPr/>
        </p:nvSpPr>
        <p:spPr>
          <a:xfrm>
            <a:off x="6262920" y="4598280"/>
            <a:ext cx="286560" cy="29268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76"/>
          <p:cNvSpPr/>
          <p:nvPr/>
        </p:nvSpPr>
        <p:spPr>
          <a:xfrm>
            <a:off x="6622920" y="4599360"/>
            <a:ext cx="286560" cy="29196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77"/>
          <p:cNvSpPr/>
          <p:nvPr/>
        </p:nvSpPr>
        <p:spPr>
          <a:xfrm>
            <a:off x="6983280" y="4603320"/>
            <a:ext cx="286560" cy="2880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CustomShape 78"/>
          <p:cNvSpPr/>
          <p:nvPr/>
        </p:nvSpPr>
        <p:spPr>
          <a:xfrm>
            <a:off x="7343280" y="4603320"/>
            <a:ext cx="286560" cy="2880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79"/>
          <p:cNvSpPr/>
          <p:nvPr/>
        </p:nvSpPr>
        <p:spPr>
          <a:xfrm>
            <a:off x="6262920" y="4951800"/>
            <a:ext cx="286560" cy="29268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80"/>
          <p:cNvSpPr/>
          <p:nvPr/>
        </p:nvSpPr>
        <p:spPr>
          <a:xfrm>
            <a:off x="6622920" y="4952880"/>
            <a:ext cx="286560" cy="29196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81"/>
          <p:cNvSpPr/>
          <p:nvPr/>
        </p:nvSpPr>
        <p:spPr>
          <a:xfrm>
            <a:off x="6983280" y="4956840"/>
            <a:ext cx="286560" cy="2880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82"/>
          <p:cNvSpPr/>
          <p:nvPr/>
        </p:nvSpPr>
        <p:spPr>
          <a:xfrm>
            <a:off x="7343280" y="4956840"/>
            <a:ext cx="286560" cy="2880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83"/>
          <p:cNvSpPr/>
          <p:nvPr/>
        </p:nvSpPr>
        <p:spPr>
          <a:xfrm>
            <a:off x="6262920" y="5319720"/>
            <a:ext cx="286560" cy="29268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CustomShape 84"/>
          <p:cNvSpPr/>
          <p:nvPr/>
        </p:nvSpPr>
        <p:spPr>
          <a:xfrm>
            <a:off x="6622920" y="5320440"/>
            <a:ext cx="286560" cy="29196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85"/>
          <p:cNvSpPr/>
          <p:nvPr/>
        </p:nvSpPr>
        <p:spPr>
          <a:xfrm>
            <a:off x="6983280" y="5324400"/>
            <a:ext cx="286560" cy="2880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86"/>
          <p:cNvSpPr/>
          <p:nvPr/>
        </p:nvSpPr>
        <p:spPr>
          <a:xfrm>
            <a:off x="7343280" y="5324400"/>
            <a:ext cx="286560" cy="2880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87"/>
          <p:cNvSpPr/>
          <p:nvPr/>
        </p:nvSpPr>
        <p:spPr>
          <a:xfrm>
            <a:off x="6262920" y="5679720"/>
            <a:ext cx="286560" cy="29268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88"/>
          <p:cNvSpPr/>
          <p:nvPr/>
        </p:nvSpPr>
        <p:spPr>
          <a:xfrm>
            <a:off x="6622920" y="5680440"/>
            <a:ext cx="286560" cy="29196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89"/>
          <p:cNvSpPr/>
          <p:nvPr/>
        </p:nvSpPr>
        <p:spPr>
          <a:xfrm>
            <a:off x="6983280" y="5684400"/>
            <a:ext cx="286560" cy="2880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90"/>
          <p:cNvSpPr/>
          <p:nvPr/>
        </p:nvSpPr>
        <p:spPr>
          <a:xfrm>
            <a:off x="7343280" y="5684400"/>
            <a:ext cx="286560" cy="2880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91"/>
          <p:cNvSpPr/>
          <p:nvPr/>
        </p:nvSpPr>
        <p:spPr>
          <a:xfrm>
            <a:off x="4730760" y="4610880"/>
            <a:ext cx="286560" cy="29268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CustomShape 92"/>
          <p:cNvSpPr/>
          <p:nvPr/>
        </p:nvSpPr>
        <p:spPr>
          <a:xfrm>
            <a:off x="5090760" y="4611960"/>
            <a:ext cx="286560" cy="29196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93"/>
          <p:cNvSpPr/>
          <p:nvPr/>
        </p:nvSpPr>
        <p:spPr>
          <a:xfrm>
            <a:off x="5450760" y="4615920"/>
            <a:ext cx="286560" cy="2880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94"/>
          <p:cNvSpPr/>
          <p:nvPr/>
        </p:nvSpPr>
        <p:spPr>
          <a:xfrm>
            <a:off x="5811120" y="4615920"/>
            <a:ext cx="286560" cy="2880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95"/>
          <p:cNvSpPr/>
          <p:nvPr/>
        </p:nvSpPr>
        <p:spPr>
          <a:xfrm>
            <a:off x="4730760" y="4964760"/>
            <a:ext cx="286560" cy="29268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96"/>
          <p:cNvSpPr/>
          <p:nvPr/>
        </p:nvSpPr>
        <p:spPr>
          <a:xfrm>
            <a:off x="5090760" y="4965480"/>
            <a:ext cx="286560" cy="29196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CustomShape 97"/>
          <p:cNvSpPr/>
          <p:nvPr/>
        </p:nvSpPr>
        <p:spPr>
          <a:xfrm>
            <a:off x="5450760" y="4969440"/>
            <a:ext cx="286560" cy="2880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98"/>
          <p:cNvSpPr/>
          <p:nvPr/>
        </p:nvSpPr>
        <p:spPr>
          <a:xfrm>
            <a:off x="5811120" y="4969440"/>
            <a:ext cx="286560" cy="2880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CustomShape 99"/>
          <p:cNvSpPr/>
          <p:nvPr/>
        </p:nvSpPr>
        <p:spPr>
          <a:xfrm>
            <a:off x="4730760" y="5332320"/>
            <a:ext cx="286560" cy="29268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CustomShape 100"/>
          <p:cNvSpPr/>
          <p:nvPr/>
        </p:nvSpPr>
        <p:spPr>
          <a:xfrm>
            <a:off x="5090760" y="5333400"/>
            <a:ext cx="286560" cy="29196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101"/>
          <p:cNvSpPr/>
          <p:nvPr/>
        </p:nvSpPr>
        <p:spPr>
          <a:xfrm>
            <a:off x="5450760" y="5337360"/>
            <a:ext cx="286560" cy="2880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102"/>
          <p:cNvSpPr/>
          <p:nvPr/>
        </p:nvSpPr>
        <p:spPr>
          <a:xfrm>
            <a:off x="5811120" y="5337360"/>
            <a:ext cx="286560" cy="2880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103"/>
          <p:cNvSpPr/>
          <p:nvPr/>
        </p:nvSpPr>
        <p:spPr>
          <a:xfrm>
            <a:off x="4730760" y="5692320"/>
            <a:ext cx="286560" cy="29268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104"/>
          <p:cNvSpPr/>
          <p:nvPr/>
        </p:nvSpPr>
        <p:spPr>
          <a:xfrm>
            <a:off x="5090760" y="5693040"/>
            <a:ext cx="286560" cy="29196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105"/>
          <p:cNvSpPr/>
          <p:nvPr/>
        </p:nvSpPr>
        <p:spPr>
          <a:xfrm>
            <a:off x="5450760" y="5697000"/>
            <a:ext cx="286560" cy="2880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106"/>
          <p:cNvSpPr/>
          <p:nvPr/>
        </p:nvSpPr>
        <p:spPr>
          <a:xfrm>
            <a:off x="5811120" y="5697000"/>
            <a:ext cx="286560" cy="2880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107"/>
          <p:cNvSpPr/>
          <p:nvPr/>
        </p:nvSpPr>
        <p:spPr>
          <a:xfrm>
            <a:off x="3150000" y="4610880"/>
            <a:ext cx="286560" cy="29268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CustomShape 108"/>
          <p:cNvSpPr/>
          <p:nvPr/>
        </p:nvSpPr>
        <p:spPr>
          <a:xfrm>
            <a:off x="3510000" y="4611960"/>
            <a:ext cx="286560" cy="29196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109"/>
          <p:cNvSpPr/>
          <p:nvPr/>
        </p:nvSpPr>
        <p:spPr>
          <a:xfrm>
            <a:off x="3870360" y="4615920"/>
            <a:ext cx="286560" cy="2880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0" name="CustomShape 110"/>
          <p:cNvSpPr/>
          <p:nvPr/>
        </p:nvSpPr>
        <p:spPr>
          <a:xfrm>
            <a:off x="4230360" y="4615920"/>
            <a:ext cx="286560" cy="2880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CustomShape 111"/>
          <p:cNvSpPr/>
          <p:nvPr/>
        </p:nvSpPr>
        <p:spPr>
          <a:xfrm>
            <a:off x="3150000" y="4964760"/>
            <a:ext cx="286560" cy="29268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2" name="CustomShape 112"/>
          <p:cNvSpPr/>
          <p:nvPr/>
        </p:nvSpPr>
        <p:spPr>
          <a:xfrm>
            <a:off x="3510000" y="4965480"/>
            <a:ext cx="286560" cy="29196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3" name="CustomShape 113"/>
          <p:cNvSpPr/>
          <p:nvPr/>
        </p:nvSpPr>
        <p:spPr>
          <a:xfrm>
            <a:off x="3870360" y="4969440"/>
            <a:ext cx="286560" cy="2880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114"/>
          <p:cNvSpPr/>
          <p:nvPr/>
        </p:nvSpPr>
        <p:spPr>
          <a:xfrm>
            <a:off x="4230360" y="4969440"/>
            <a:ext cx="286560" cy="2880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5" name="CustomShape 115"/>
          <p:cNvSpPr/>
          <p:nvPr/>
        </p:nvSpPr>
        <p:spPr>
          <a:xfrm>
            <a:off x="3150000" y="5332320"/>
            <a:ext cx="286560" cy="29268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6" name="CustomShape 116"/>
          <p:cNvSpPr/>
          <p:nvPr/>
        </p:nvSpPr>
        <p:spPr>
          <a:xfrm>
            <a:off x="3510000" y="5333400"/>
            <a:ext cx="286560" cy="29196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117"/>
          <p:cNvSpPr/>
          <p:nvPr/>
        </p:nvSpPr>
        <p:spPr>
          <a:xfrm>
            <a:off x="3870360" y="5337360"/>
            <a:ext cx="286560" cy="2880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118"/>
          <p:cNvSpPr/>
          <p:nvPr/>
        </p:nvSpPr>
        <p:spPr>
          <a:xfrm>
            <a:off x="4230360" y="5337360"/>
            <a:ext cx="286560" cy="2880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119"/>
          <p:cNvSpPr/>
          <p:nvPr/>
        </p:nvSpPr>
        <p:spPr>
          <a:xfrm>
            <a:off x="3150000" y="5692320"/>
            <a:ext cx="286560" cy="29268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120"/>
          <p:cNvSpPr/>
          <p:nvPr/>
        </p:nvSpPr>
        <p:spPr>
          <a:xfrm>
            <a:off x="3510000" y="5693040"/>
            <a:ext cx="286560" cy="29196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121"/>
          <p:cNvSpPr/>
          <p:nvPr/>
        </p:nvSpPr>
        <p:spPr>
          <a:xfrm>
            <a:off x="3870360" y="5697000"/>
            <a:ext cx="286560" cy="2880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122"/>
          <p:cNvSpPr/>
          <p:nvPr/>
        </p:nvSpPr>
        <p:spPr>
          <a:xfrm>
            <a:off x="4230360" y="5697000"/>
            <a:ext cx="286560" cy="288000"/>
          </a:xfrm>
          <a:prstGeom prst="roundRect">
            <a:avLst>
              <a:gd name="adj" fmla="val 11349"/>
            </a:avLst>
          </a:prstGeom>
          <a:solidFill>
            <a:srgbClr val="FFFF00"/>
          </a:solidFill>
          <a:ln w="25560">
            <a:solidFill>
              <a:srgbClr val="395E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123"/>
          <p:cNvSpPr/>
          <p:nvPr/>
        </p:nvSpPr>
        <p:spPr>
          <a:xfrm>
            <a:off x="3762360" y="6216480"/>
            <a:ext cx="1582920" cy="2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4C4C4C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Many Core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124"/>
          <p:cNvSpPr/>
          <p:nvPr/>
        </p:nvSpPr>
        <p:spPr>
          <a:xfrm>
            <a:off x="914400" y="274680"/>
            <a:ext cx="73137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Multicore &amp; ManyCore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125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CustomShape 126"/>
          <p:cNvSpPr/>
          <p:nvPr/>
        </p:nvSpPr>
        <p:spPr>
          <a:xfrm>
            <a:off x="457200" y="148104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341"/>
          <p:cNvPicPr/>
          <p:nvPr/>
        </p:nvPicPr>
        <p:blipFill>
          <a:blip r:embed="rId3"/>
          <a:srcRect t="1953"/>
          <a:stretch/>
        </p:blipFill>
        <p:spPr>
          <a:xfrm>
            <a:off x="380880" y="1460520"/>
            <a:ext cx="8223480" cy="4405320"/>
          </a:xfrm>
          <a:prstGeom prst="rect">
            <a:avLst/>
          </a:prstGeom>
          <a:ln>
            <a:noFill/>
          </a:ln>
        </p:spPr>
      </p:pic>
      <p:sp>
        <p:nvSpPr>
          <p:cNvPr id="260" name="CustomShape 1"/>
          <p:cNvSpPr/>
          <p:nvPr/>
        </p:nvSpPr>
        <p:spPr>
          <a:xfrm>
            <a:off x="914400" y="47520"/>
            <a:ext cx="73137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Haswell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457200" y="148104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DejaVu Sans"/>
              </a:rPr>
              <a:t>HPC Global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scenario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Arial"/>
              </a:rPr>
              <a:t>Recent 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Trends 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Arial"/>
              </a:rPr>
              <a:t>in HPC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HPC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Arial"/>
              </a:rPr>
              <a:t> at 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C-DAC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Outline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914400" y="47520"/>
            <a:ext cx="73137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Sky</a:t>
            </a:r>
            <a:r>
              <a:rPr lang="en-US" sz="4400" b="0" strike="noStrike" spc="-1" dirty="0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lake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347787"/>
            <a:ext cx="8331825" cy="45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0539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575" y="1395412"/>
            <a:ext cx="6419850" cy="473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467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Shape 395"/>
          <p:cNvPicPr/>
          <p:nvPr/>
        </p:nvPicPr>
        <p:blipFill>
          <a:blip r:embed="rId3"/>
          <a:srcRect t="14706"/>
          <a:stretch/>
        </p:blipFill>
        <p:spPr>
          <a:xfrm>
            <a:off x="1114560" y="1422360"/>
            <a:ext cx="7008840" cy="4481640"/>
          </a:xfrm>
          <a:prstGeom prst="rect">
            <a:avLst/>
          </a:prstGeom>
          <a:ln>
            <a:noFill/>
          </a:ln>
        </p:spPr>
      </p:pic>
      <p:sp>
        <p:nvSpPr>
          <p:cNvPr id="270" name="CustomShape 1"/>
          <p:cNvSpPr/>
          <p:nvPr/>
        </p:nvSpPr>
        <p:spPr>
          <a:xfrm>
            <a:off x="457200" y="148104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CustomShape 2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Intel Xeon Processor Roadmap Plan for HPC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16240"/>
            <a:ext cx="7772400" cy="48797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548640" y="1005840"/>
            <a:ext cx="8136720" cy="499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GPU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304920" y="1522440"/>
            <a:ext cx="8837640" cy="114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1416240"/>
            <a:ext cx="6701336" cy="43490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548640" y="1005840"/>
            <a:ext cx="8136720" cy="499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GPU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304920" y="1522440"/>
            <a:ext cx="8837640" cy="114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1416240"/>
            <a:ext cx="7896225" cy="436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416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hape 405"/>
          <p:cNvPicPr/>
          <p:nvPr/>
        </p:nvPicPr>
        <p:blipFill>
          <a:blip r:embed="rId2"/>
          <a:stretch/>
        </p:blipFill>
        <p:spPr>
          <a:xfrm>
            <a:off x="457200" y="1693440"/>
            <a:ext cx="8228160" cy="4100040"/>
          </a:xfrm>
          <a:prstGeom prst="rect">
            <a:avLst/>
          </a:prstGeom>
          <a:ln>
            <a:noFill/>
          </a:ln>
        </p:spPr>
      </p:pic>
      <p:sp>
        <p:nvSpPr>
          <p:cNvPr id="273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GPU Roadmap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4" name="Shape 404"/>
          <p:cNvPicPr/>
          <p:nvPr/>
        </p:nvPicPr>
        <p:blipFill>
          <a:blip r:embed="rId3"/>
          <a:stretch/>
        </p:blipFill>
        <p:spPr>
          <a:xfrm>
            <a:off x="8102520" y="4648320"/>
            <a:ext cx="522360" cy="40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4" y="999887"/>
            <a:ext cx="8438861" cy="48198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866775"/>
            <a:ext cx="81915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52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673200" y="1424160"/>
            <a:ext cx="7770960" cy="146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9" name="CustomShape 2"/>
          <p:cNvSpPr/>
          <p:nvPr/>
        </p:nvSpPr>
        <p:spPr>
          <a:xfrm>
            <a:off x="685800" y="1752480"/>
            <a:ext cx="7770960" cy="182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4400" b="0" strike="noStrike" spc="-1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HPC @ C-DAC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492125" y="328613"/>
            <a:ext cx="8651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2800" b="1">
                <a:solidFill>
                  <a:srgbClr val="000000"/>
                </a:solidFill>
                <a:latin typeface="Eras Bk BT" pitchFamily="34" charset="0"/>
              </a:rPr>
              <a:t>C-DAC’s PARAM Series of Supercomputers</a:t>
            </a:r>
            <a:endParaRPr lang="en-US" altLang="en-US" sz="2800" b="1">
              <a:solidFill>
                <a:srgbClr val="000000"/>
              </a:solidFill>
              <a:latin typeface="Eras Bk BT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908050"/>
            <a:ext cx="6946900" cy="5335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F4D71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1235075"/>
            <a:ext cx="1008063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252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685800" y="1752480"/>
            <a:ext cx="7770960" cy="182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DejaVu Sans"/>
              </a:rPr>
              <a:t>HPC Global</a:t>
            </a:r>
            <a:r>
              <a:rPr lang="en-US" sz="4400" b="0" strike="noStrike" spc="-1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Scenario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457200" y="148104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Enhanced version of PARAM Yuva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Hybrid computing using Intel Xeon Phi accelerators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524TF peak, 38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Arial"/>
              </a:rPr>
              <a:t>8.4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TF sustained performance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Arial"/>
              </a:rPr>
              <a:t>#172 Rank in TOP500 list (Jun’15),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#131 Rank in (Nov’14), #69 (Jun’13)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Excels in power efficiency, #88 Rank in Green 500 (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Arial"/>
              </a:rPr>
              <a:t>Jun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’1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ucida Sans Unicode"/>
                <a:ea typeface="Arial"/>
              </a:rPr>
              <a:t>5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 and first rank in India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Housed at National Param Supercomputing Facility (NPSF), at CDAC, Pune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About PARAM Yuva-II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Shape 434"/>
          <p:cNvPicPr/>
          <p:nvPr/>
        </p:nvPicPr>
        <p:blipFill>
          <a:blip r:embed="rId3"/>
          <a:srcRect t="5225" b="10492"/>
          <a:stretch/>
        </p:blipFill>
        <p:spPr>
          <a:xfrm>
            <a:off x="6645240" y="1708200"/>
            <a:ext cx="1976760" cy="854280"/>
          </a:xfrm>
          <a:prstGeom prst="rect">
            <a:avLst/>
          </a:prstGeom>
          <a:ln>
            <a:noFill/>
          </a:ln>
        </p:spPr>
      </p:pic>
      <p:sp>
        <p:nvSpPr>
          <p:cNvPr id="286" name="CustomShape 1"/>
          <p:cNvSpPr/>
          <p:nvPr/>
        </p:nvSpPr>
        <p:spPr>
          <a:xfrm>
            <a:off x="6576840" y="1220760"/>
            <a:ext cx="2203560" cy="66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0" tIns="41400" rIns="82800" bIns="41400" anchor="ctr"/>
          <a:lstStyle/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16515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RC Accelerator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7" name="Shape 436"/>
          <p:cNvPicPr/>
          <p:nvPr/>
        </p:nvPicPr>
        <p:blipFill>
          <a:blip r:embed="rId4"/>
          <a:srcRect t="16751"/>
          <a:stretch/>
        </p:blipFill>
        <p:spPr>
          <a:xfrm>
            <a:off x="6634080" y="2610000"/>
            <a:ext cx="2067120" cy="1276560"/>
          </a:xfrm>
          <a:prstGeom prst="rect">
            <a:avLst/>
          </a:prstGeom>
          <a:ln>
            <a:noFill/>
          </a:ln>
        </p:spPr>
      </p:pic>
      <p:sp>
        <p:nvSpPr>
          <p:cNvPr id="288" name="CustomShape 2"/>
          <p:cNvSpPr/>
          <p:nvPr/>
        </p:nvSpPr>
        <p:spPr>
          <a:xfrm>
            <a:off x="6634080" y="3835440"/>
            <a:ext cx="2203560" cy="46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0" tIns="41400" rIns="82800" bIns="41400" anchor="ctr"/>
          <a:lstStyle/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16515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Varada Software Stack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3284640" y="3835440"/>
            <a:ext cx="2372040" cy="66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0" tIns="41400" rIns="82800" bIns="41400" anchor="ctr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39639D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PARAM Yuva II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0" name="Shape 439"/>
          <p:cNvPicPr/>
          <p:nvPr/>
        </p:nvPicPr>
        <p:blipFill>
          <a:blip r:embed="rId5"/>
          <a:srcRect l="48857" t="10694" r="7479" b="8280"/>
          <a:stretch/>
        </p:blipFill>
        <p:spPr>
          <a:xfrm>
            <a:off x="3782880" y="4498920"/>
            <a:ext cx="1622520" cy="1906560"/>
          </a:xfrm>
          <a:prstGeom prst="rect">
            <a:avLst/>
          </a:prstGeom>
          <a:ln>
            <a:noFill/>
          </a:ln>
        </p:spPr>
      </p:pic>
      <p:sp>
        <p:nvSpPr>
          <p:cNvPr id="291" name="CustomShape 4"/>
          <p:cNvSpPr/>
          <p:nvPr/>
        </p:nvSpPr>
        <p:spPr>
          <a:xfrm rot="16200000">
            <a:off x="2536560" y="5100480"/>
            <a:ext cx="1857600" cy="66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0" tIns="41400" rIns="82800" bIns="41400" anchor="ctr"/>
          <a:lstStyle/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16515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Industrial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16515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Design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2" name="Shape 441"/>
          <p:cNvPicPr/>
          <p:nvPr/>
        </p:nvPicPr>
        <p:blipFill>
          <a:blip r:embed="rId6"/>
          <a:stretch/>
        </p:blipFill>
        <p:spPr>
          <a:xfrm>
            <a:off x="7048440" y="4346640"/>
            <a:ext cx="1462320" cy="1454400"/>
          </a:xfrm>
          <a:prstGeom prst="rect">
            <a:avLst/>
          </a:prstGeom>
          <a:ln>
            <a:noFill/>
          </a:ln>
        </p:spPr>
      </p:pic>
      <p:sp>
        <p:nvSpPr>
          <p:cNvPr id="293" name="CustomShape 5"/>
          <p:cNvSpPr/>
          <p:nvPr/>
        </p:nvSpPr>
        <p:spPr>
          <a:xfrm>
            <a:off x="6707160" y="5732640"/>
            <a:ext cx="2203560" cy="66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0" tIns="41400" rIns="82800" bIns="41400" anchor="ctr"/>
          <a:lstStyle/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16515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System &amp; Application Software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4" name="Shape 443"/>
          <p:cNvPicPr/>
          <p:nvPr/>
        </p:nvPicPr>
        <p:blipFill>
          <a:blip r:embed="rId7"/>
          <a:stretch/>
        </p:blipFill>
        <p:spPr>
          <a:xfrm>
            <a:off x="746280" y="1676520"/>
            <a:ext cx="1527480" cy="1030320"/>
          </a:xfrm>
          <a:prstGeom prst="rect">
            <a:avLst/>
          </a:prstGeom>
          <a:ln>
            <a:noFill/>
          </a:ln>
        </p:spPr>
      </p:pic>
      <p:pic>
        <p:nvPicPr>
          <p:cNvPr id="295" name="Shape 444"/>
          <p:cNvPicPr/>
          <p:nvPr/>
        </p:nvPicPr>
        <p:blipFill>
          <a:blip r:embed="rId8"/>
          <a:srcRect t="16545" r="36445" b="22311"/>
          <a:stretch/>
        </p:blipFill>
        <p:spPr>
          <a:xfrm>
            <a:off x="728640" y="2819520"/>
            <a:ext cx="1460520" cy="935280"/>
          </a:xfrm>
          <a:prstGeom prst="rect">
            <a:avLst/>
          </a:prstGeom>
          <a:ln>
            <a:noFill/>
          </a:ln>
        </p:spPr>
      </p:pic>
      <p:sp>
        <p:nvSpPr>
          <p:cNvPr id="296" name="CustomShape 6"/>
          <p:cNvSpPr/>
          <p:nvPr/>
        </p:nvSpPr>
        <p:spPr>
          <a:xfrm>
            <a:off x="444600" y="3746520"/>
            <a:ext cx="2038320" cy="5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0" tIns="41400" rIns="82800" bIns="41400" anchor="ctr"/>
          <a:lstStyle/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16515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Switch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7" name="Shape 446"/>
          <p:cNvPicPr/>
          <p:nvPr/>
        </p:nvPicPr>
        <p:blipFill>
          <a:blip r:embed="rId9"/>
          <a:stretch/>
        </p:blipFill>
        <p:spPr>
          <a:xfrm>
            <a:off x="757080" y="4192560"/>
            <a:ext cx="1592280" cy="1676520"/>
          </a:xfrm>
          <a:prstGeom prst="rect">
            <a:avLst/>
          </a:prstGeom>
          <a:ln>
            <a:noFill/>
          </a:ln>
        </p:spPr>
      </p:pic>
      <p:sp>
        <p:nvSpPr>
          <p:cNvPr id="298" name="CustomShape 7"/>
          <p:cNvSpPr/>
          <p:nvPr/>
        </p:nvSpPr>
        <p:spPr>
          <a:xfrm>
            <a:off x="1111320" y="5537160"/>
            <a:ext cx="2254320" cy="66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0" tIns="41400" rIns="82800" bIns="41400" anchor="ctr"/>
          <a:lstStyle/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16515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KSHIPRA Communication Substrate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8"/>
          <p:cNvSpPr/>
          <p:nvPr/>
        </p:nvSpPr>
        <p:spPr>
          <a:xfrm>
            <a:off x="588960" y="1274760"/>
            <a:ext cx="1860840" cy="50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0" tIns="41400" rIns="82800" bIns="41400" anchor="ctr"/>
          <a:lstStyle/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16515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PARAMNet-3 Card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0" name="Shape 449"/>
          <p:cNvPicPr/>
          <p:nvPr/>
        </p:nvPicPr>
        <p:blipFill>
          <a:blip r:embed="rId10"/>
          <a:stretch/>
        </p:blipFill>
        <p:spPr>
          <a:xfrm>
            <a:off x="2739960" y="1327320"/>
            <a:ext cx="3710160" cy="2471760"/>
          </a:xfrm>
          <a:prstGeom prst="rect">
            <a:avLst/>
          </a:prstGeom>
          <a:ln>
            <a:noFill/>
          </a:ln>
        </p:spPr>
      </p:pic>
      <p:sp>
        <p:nvSpPr>
          <p:cNvPr id="301" name="CustomShape 9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Indigenous Components in PARAM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457200" y="148104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3" name="CustomShape 2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National HPC Facilities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4" name="Shape 458"/>
          <p:cNvPicPr/>
          <p:nvPr/>
        </p:nvPicPr>
        <p:blipFill>
          <a:blip r:embed="rId2"/>
          <a:stretch/>
        </p:blipFill>
        <p:spPr>
          <a:xfrm>
            <a:off x="380880" y="1600200"/>
            <a:ext cx="2970360" cy="1717920"/>
          </a:xfrm>
          <a:prstGeom prst="rect">
            <a:avLst/>
          </a:prstGeom>
          <a:ln>
            <a:noFill/>
          </a:ln>
        </p:spPr>
      </p:pic>
      <p:sp>
        <p:nvSpPr>
          <p:cNvPr id="305" name="CustomShape 3"/>
          <p:cNvSpPr/>
          <p:nvPr/>
        </p:nvSpPr>
        <p:spPr>
          <a:xfrm>
            <a:off x="382680" y="3441600"/>
            <a:ext cx="2968920" cy="30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4C4C4C"/>
                </a:solidFill>
                <a:uFill>
                  <a:solidFill>
                    <a:srgbClr val="FFFFFF"/>
                  </a:solidFill>
                </a:uFill>
                <a:latin typeface="Rambla"/>
                <a:ea typeface="Rambla"/>
              </a:rPr>
              <a:t>NPSF at C-DAC, Pune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6" name="Shape 460"/>
          <p:cNvPicPr/>
          <p:nvPr/>
        </p:nvPicPr>
        <p:blipFill>
          <a:blip r:embed="rId3"/>
          <a:srcRect l="2061" t="1094" r="2740" b="3329"/>
          <a:stretch/>
        </p:blipFill>
        <p:spPr>
          <a:xfrm>
            <a:off x="3219480" y="3973680"/>
            <a:ext cx="3022920" cy="1476360"/>
          </a:xfrm>
          <a:prstGeom prst="rect">
            <a:avLst/>
          </a:prstGeom>
          <a:ln>
            <a:noFill/>
          </a:ln>
        </p:spPr>
      </p:pic>
      <p:sp>
        <p:nvSpPr>
          <p:cNvPr id="307" name="CustomShape 4"/>
          <p:cNvSpPr/>
          <p:nvPr/>
        </p:nvSpPr>
        <p:spPr>
          <a:xfrm>
            <a:off x="3219480" y="5559480"/>
            <a:ext cx="3022920" cy="30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4C4C4C"/>
                </a:solidFill>
                <a:uFill>
                  <a:solidFill>
                    <a:srgbClr val="FFFFFF"/>
                  </a:solidFill>
                </a:uFill>
                <a:latin typeface="Rambla"/>
                <a:ea typeface="Rambla"/>
              </a:rPr>
              <a:t>CTSF at C-DAC, Bangalore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8" name="Shape 462"/>
          <p:cNvPicPr/>
          <p:nvPr/>
        </p:nvPicPr>
        <p:blipFill>
          <a:blip r:embed="rId4"/>
          <a:stretch/>
        </p:blipFill>
        <p:spPr>
          <a:xfrm>
            <a:off x="5638680" y="1600200"/>
            <a:ext cx="2949840" cy="1598760"/>
          </a:xfrm>
          <a:prstGeom prst="rect">
            <a:avLst/>
          </a:prstGeom>
          <a:ln>
            <a:noFill/>
          </a:ln>
        </p:spPr>
      </p:pic>
      <p:sp>
        <p:nvSpPr>
          <p:cNvPr id="309" name="CustomShape 5"/>
          <p:cNvSpPr/>
          <p:nvPr/>
        </p:nvSpPr>
        <p:spPr>
          <a:xfrm>
            <a:off x="5649840" y="3305160"/>
            <a:ext cx="3021120" cy="30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4C4C4C"/>
                </a:solidFill>
                <a:uFill>
                  <a:solidFill>
                    <a:srgbClr val="FFFFFF"/>
                  </a:solidFill>
                </a:uFill>
                <a:latin typeface="Rambla"/>
                <a:ea typeface="Rambla"/>
              </a:rPr>
              <a:t>BRAF at C-DAC, Pune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685800" y="1752480"/>
            <a:ext cx="7770960" cy="182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Thank You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2"/>
          <p:cNvSpPr/>
          <p:nvPr/>
        </p:nvSpPr>
        <p:spPr>
          <a:xfrm>
            <a:off x="6705720" y="6272280"/>
            <a:ext cx="2181240" cy="21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4C4C4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Source: Top500.org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7851B870-86DB-4F74-B53A-4089D6390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00" y="571101"/>
            <a:ext cx="6797243" cy="571579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897D451-F7E0-47D1-8CBF-88E29C351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19" y="2388247"/>
            <a:ext cx="1744765" cy="5553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30ED4DB-DC58-4710-8457-A108F192F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006" y="1082745"/>
            <a:ext cx="1881221" cy="555300"/>
          </a:xfrm>
          <a:prstGeom prst="rect">
            <a:avLst/>
          </a:prstGeom>
        </p:spPr>
      </p:pic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id="{93EC466B-67D7-4C1C-8A6D-5528A72C8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006" y="1638045"/>
            <a:ext cx="1495429" cy="4863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" y="672928"/>
            <a:ext cx="8201025" cy="578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91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866655" y="95130"/>
            <a:ext cx="739008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Architecture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6705720" y="6272280"/>
            <a:ext cx="2181240" cy="21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4C4C4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Source: Top500.org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998DF1F-3528-4383-8F24-631D4C9C9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768"/>
            <a:ext cx="4710199" cy="3069388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0EC66601-7FD5-4C62-9498-5458F6511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543" y="1681768"/>
            <a:ext cx="5329848" cy="30693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838080" y="152280"/>
            <a:ext cx="739008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Countries share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6705720" y="6272280"/>
            <a:ext cx="2181240" cy="21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4C4C4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Source: Top500.org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1495800" y="3025080"/>
            <a:ext cx="1408320" cy="32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D4548D7-3CD3-463A-B819-1D635D627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1" y="1990725"/>
            <a:ext cx="4199741" cy="2739895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94C4CB4-B16B-429A-AA7C-277408CFE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77" y="1990725"/>
            <a:ext cx="4049486" cy="26372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457200" y="148104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2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Processor Family / Systems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6705720" y="6272280"/>
            <a:ext cx="2181240" cy="21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4C4C4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Source: Top500.org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96111CE-9CFC-4C41-B068-F99DAA0AC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4297"/>
            <a:ext cx="4589672" cy="3091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DB4C23-0C17-400A-8D24-F8181555C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72" y="1794296"/>
            <a:ext cx="4554328" cy="30911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457200" y="148104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2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811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Interconnect Family / Systems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6648480" y="6248520"/>
            <a:ext cx="1570320" cy="22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4C4C4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Source: Top500.org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677942B-9A16-410E-B97B-0861EBEFE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882"/>
            <a:ext cx="4412703" cy="3102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E6D9BB-454A-41D9-BF92-93AD68F4E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188" y="1548883"/>
            <a:ext cx="4486584" cy="31022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Introduction to xeon phi</Template>
  <TotalTime>740</TotalTime>
  <Words>538</Words>
  <Application>Microsoft Office PowerPoint</Application>
  <PresentationFormat>On-screen Show (4:3)</PresentationFormat>
  <Paragraphs>169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Eras Bk BT</vt:lpstr>
      <vt:lpstr>Lucida Sans Unicode</vt:lpstr>
      <vt:lpstr>Rambla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Trends in Supercomputing Architecture</dc:title>
  <dc:subject/>
  <dc:creator>pravin</dc:creator>
  <dc:description/>
  <cp:lastModifiedBy>Ramesh Bulusu</cp:lastModifiedBy>
  <cp:revision>81</cp:revision>
  <dcterms:modified xsi:type="dcterms:W3CDTF">2019-09-30T13:26:25Z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32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32</vt:i4>
  </property>
</Properties>
</file>